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87" r:id="rId2"/>
    <p:sldId id="302" r:id="rId3"/>
    <p:sldId id="305" r:id="rId4"/>
    <p:sldId id="306" r:id="rId5"/>
    <p:sldId id="307" r:id="rId6"/>
    <p:sldId id="308" r:id="rId7"/>
    <p:sldId id="309" r:id="rId8"/>
    <p:sldId id="311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3" r:id="rId22"/>
    <p:sldId id="304" r:id="rId2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F0000"/>
    <a:srgbClr val="00FFFF"/>
    <a:srgbClr val="00FF00"/>
    <a:srgbClr val="FF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13" autoAdjust="0"/>
  </p:normalViewPr>
  <p:slideViewPr>
    <p:cSldViewPr>
      <p:cViewPr>
        <p:scale>
          <a:sx n="80" d="100"/>
          <a:sy n="80" d="100"/>
        </p:scale>
        <p:origin x="-1086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16/09/2022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CB84-7A95-4510-9514-5DFC6281C5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5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CB84-7A95-4510-9514-5DFC6281C5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14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c.ufcg.edu.br/~hmg/disciplinas/graduacao/vc-2016.2/Rita-Tutorial-PDI.pdf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org/details/Lectures_on_Image_Processi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01 </a:t>
            </a:r>
            <a:r>
              <a:rPr lang="pt-BR" dirty="0"/>
              <a:t>– </a:t>
            </a:r>
            <a:r>
              <a:rPr lang="pt-BR" dirty="0" smtClean="0"/>
              <a:t>Imagens digitais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</a:t>
            </a:r>
            <a:r>
              <a:rPr lang="pt-BR" sz="2200" smtClean="0">
                <a:solidFill>
                  <a:schemeClr val="bg1"/>
                </a:solidFill>
              </a:rPr>
              <a:t>Visão Computacional (2022-2</a:t>
            </a:r>
            <a:r>
              <a:rPr lang="pt-BR" sz="2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azul – B (blue)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7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espaço de cores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6" name="Cubo 15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Azul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Ciano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Branco 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Vermelho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Amarelo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Verde 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Preto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Cinza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5" idx="3"/>
            <a:endCxn id="34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Resolução </a:t>
            </a:r>
            <a:r>
              <a:rPr lang="pt-BR" dirty="0"/>
              <a:t>espacial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1,7 </a:t>
            </a:r>
            <a:r>
              <a:rPr lang="pt-BR" sz="1400" dirty="0" err="1" smtClean="0"/>
              <a:t>pol</a:t>
            </a:r>
            <a:endParaRPr lang="pt-BR" sz="1400" dirty="0"/>
          </a:p>
        </p:txBody>
      </p:sp>
      <p:sp>
        <p:nvSpPr>
          <p:cNvPr id="13" name="Retângulo 12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300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512 x </a:t>
            </a:r>
            <a:r>
              <a:rPr lang="pt-BR" sz="900" dirty="0" smtClean="0">
                <a:solidFill>
                  <a:schemeClr val="tx1"/>
                </a:solidFill>
              </a:rPr>
              <a:t>512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1,7 pol. a 150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256 x 256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75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128 x 128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~38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</a:t>
            </a:r>
            <a:r>
              <a:rPr lang="pt-BR" sz="900" dirty="0">
                <a:solidFill>
                  <a:schemeClr val="tx1"/>
                </a:solidFill>
              </a:rPr>
              <a:t>64 </a:t>
            </a:r>
            <a:r>
              <a:rPr lang="pt-BR" sz="900" dirty="0" smtClean="0">
                <a:solidFill>
                  <a:schemeClr val="tx1"/>
                </a:solidFill>
              </a:rPr>
              <a:t>x 64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19 </a:t>
            </a:r>
            <a:r>
              <a:rPr lang="pt-BR" sz="900" dirty="0" err="1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32 </a:t>
            </a:r>
            <a:r>
              <a:rPr lang="pt-BR" sz="900" dirty="0" smtClean="0">
                <a:solidFill>
                  <a:schemeClr val="tx1"/>
                </a:solidFill>
              </a:rPr>
              <a:t>x 32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espacial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0,85 pol.</a:t>
            </a:r>
          </a:p>
          <a:p>
            <a:r>
              <a:rPr lang="pt-BR" sz="1000" dirty="0" smtClean="0"/>
              <a:t>256 x 256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/>
              <a:t>1,7 pol.</a:t>
            </a:r>
          </a:p>
          <a:p>
            <a:pPr algn="r"/>
            <a:r>
              <a:rPr lang="pt-BR" sz="1050" dirty="0" smtClean="0"/>
              <a:t>512 x 512 pixels</a:t>
            </a:r>
          </a:p>
          <a:p>
            <a:pPr algn="r"/>
            <a:r>
              <a:rPr lang="pt-BR" sz="1050" dirty="0" smtClean="0"/>
              <a:t>300 </a:t>
            </a:r>
            <a:r>
              <a:rPr lang="pt-BR" sz="1050" dirty="0" err="1" smtClean="0"/>
              <a:t>ppi</a:t>
            </a:r>
            <a:endParaRPr lang="pt-BR" sz="105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0,43 pol.</a:t>
            </a:r>
          </a:p>
          <a:p>
            <a:r>
              <a:rPr lang="pt-BR" sz="1000" dirty="0" smtClean="0"/>
              <a:t>128 x 128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0,21 pol.</a:t>
            </a:r>
          </a:p>
          <a:p>
            <a:r>
              <a:rPr lang="pt-BR" sz="1000" dirty="0" smtClean="0"/>
              <a:t>64 x 64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/>
              <a:t>0,11 pol.</a:t>
            </a:r>
          </a:p>
          <a:p>
            <a:r>
              <a:rPr lang="pt-BR" sz="700" dirty="0" smtClean="0"/>
              <a:t>32 x 32 pixels</a:t>
            </a:r>
          </a:p>
          <a:p>
            <a:r>
              <a:rPr lang="pt-BR" sz="700" dirty="0" smtClean="0"/>
              <a:t>300 </a:t>
            </a:r>
            <a:r>
              <a:rPr lang="pt-BR" sz="700" dirty="0" err="1" smtClean="0"/>
              <a:t>ppi</a:t>
            </a:r>
            <a:endParaRPr lang="pt-BR" sz="700" dirty="0"/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5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tângulo 94"/>
          <p:cNvSpPr/>
          <p:nvPr/>
        </p:nvSpPr>
        <p:spPr>
          <a:xfrm>
            <a:off x="10382" y="554552"/>
            <a:ext cx="9133617" cy="43934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Título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mtClean="0"/>
              <a:t>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9" name="Retângulo 8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8" name="Retângulo 17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3" name="Retângulo 22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6" name="Retângulo 25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3" name="Retângulo 42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imagem </a:t>
            </a:r>
            <a:r>
              <a:rPr lang="pt-BR" dirty="0" smtClean="0"/>
              <a:t>digital</a:t>
            </a:r>
          </a:p>
          <a:p>
            <a:r>
              <a:rPr lang="pt-BR" dirty="0"/>
              <a:t>Imagens coloridas </a:t>
            </a:r>
            <a:r>
              <a:rPr lang="pt-BR" dirty="0" smtClean="0"/>
              <a:t>– RGB</a:t>
            </a:r>
          </a:p>
          <a:p>
            <a:r>
              <a:rPr lang="pt-BR" dirty="0"/>
              <a:t>O espaço de cores </a:t>
            </a:r>
            <a:r>
              <a:rPr lang="pt-BR" dirty="0" smtClean="0"/>
              <a:t>RGB</a:t>
            </a:r>
          </a:p>
          <a:p>
            <a:r>
              <a:rPr lang="pt-BR" dirty="0"/>
              <a:t>Resolução </a:t>
            </a:r>
            <a:r>
              <a:rPr lang="pt-BR" dirty="0" smtClean="0"/>
              <a:t>espacial</a:t>
            </a:r>
          </a:p>
          <a:p>
            <a:r>
              <a:rPr lang="pt-BR" dirty="0"/>
              <a:t>Resolução de intensidade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8</a:t>
            </a:r>
            <a:r>
              <a:rPr lang="pt-BR" sz="900" dirty="0" smtClean="0">
                <a:solidFill>
                  <a:schemeClr val="tx1"/>
                </a:solidFill>
              </a:rPr>
              <a:t> = 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7</a:t>
            </a:r>
            <a:r>
              <a:rPr lang="pt-BR" sz="900" dirty="0" smtClean="0">
                <a:solidFill>
                  <a:schemeClr val="tx1"/>
                </a:solidFill>
              </a:rPr>
              <a:t> = 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6</a:t>
            </a:r>
            <a:r>
              <a:rPr lang="pt-BR" sz="900" dirty="0" smtClean="0">
                <a:solidFill>
                  <a:schemeClr val="tx1"/>
                </a:solidFill>
              </a:rPr>
              <a:t> = 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5</a:t>
            </a:r>
            <a:r>
              <a:rPr lang="pt-BR" sz="900" dirty="0" smtClean="0">
                <a:solidFill>
                  <a:schemeClr val="tx1"/>
                </a:solidFill>
              </a:rPr>
              <a:t> = 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4</a:t>
            </a:r>
            <a:r>
              <a:rPr lang="pt-BR" sz="900" dirty="0" smtClean="0">
                <a:solidFill>
                  <a:schemeClr val="tx1"/>
                </a:solidFill>
              </a:rPr>
              <a:t> = 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3</a:t>
            </a:r>
            <a:r>
              <a:rPr lang="pt-BR" sz="900" dirty="0" smtClean="0">
                <a:solidFill>
                  <a:schemeClr val="tx1"/>
                </a:solidFill>
              </a:rPr>
              <a:t> = 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2</a:t>
            </a:r>
            <a:r>
              <a:rPr lang="pt-BR" sz="900" dirty="0" smtClean="0">
                <a:solidFill>
                  <a:schemeClr val="tx1"/>
                </a:solidFill>
              </a:rPr>
              <a:t> = 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bit. 2</a:t>
            </a:r>
            <a:r>
              <a:rPr lang="pt-BR" sz="900" baseline="30000" dirty="0" smtClean="0">
                <a:solidFill>
                  <a:schemeClr val="tx1"/>
                </a:solidFill>
              </a:rPr>
              <a:t>1</a:t>
            </a:r>
            <a:r>
              <a:rPr lang="pt-BR" sz="900" dirty="0" smtClean="0">
                <a:solidFill>
                  <a:schemeClr val="tx1"/>
                </a:solidFill>
              </a:rPr>
              <a:t> = 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GONZALEZ, R.C.; WOODS, R.E.; Processamento Digital de Imagens. 3ª edição. Editora Pearson, 2009.</a:t>
            </a:r>
          </a:p>
          <a:p>
            <a:r>
              <a:rPr lang="pt-BR" dirty="0" smtClean="0"/>
              <a:t>MARQUES </a:t>
            </a:r>
            <a:r>
              <a:rPr lang="pt-BR" dirty="0"/>
              <a:t>FILHO, O.; VIEIRA NETO, H. Processamento digital de imagens. </a:t>
            </a:r>
            <a:r>
              <a:rPr lang="pt-BR" dirty="0" err="1"/>
              <a:t>Brasport</a:t>
            </a:r>
            <a:r>
              <a:rPr lang="pt-BR" dirty="0"/>
              <a:t>, 1999.</a:t>
            </a:r>
          </a:p>
          <a:p>
            <a:pPr lvl="1"/>
            <a:r>
              <a:rPr lang="pt-BR" dirty="0"/>
              <a:t>Disponível para download no site do autor (Exclusivo para uso pessoal)</a:t>
            </a:r>
          </a:p>
          <a:p>
            <a:pPr lvl="1"/>
            <a:r>
              <a:rPr lang="pt-BR" dirty="0">
                <a:hlinkClick r:id="rId2"/>
              </a:rPr>
              <a:t>http://dainf.ct.utfpr.edu.br/~hvieir/pub.html</a:t>
            </a:r>
            <a:r>
              <a:rPr lang="pt-BR" dirty="0"/>
              <a:t> </a:t>
            </a:r>
          </a:p>
          <a:p>
            <a:r>
              <a:rPr lang="pt-BR" dirty="0" smtClean="0"/>
              <a:t>J</a:t>
            </a:r>
            <a:r>
              <a:rPr lang="pt-BR" dirty="0"/>
              <a:t>. E. R. Queiroz, H. M. Gomes. Introdução ao Processamento Digital de Imagens. RITA. v. 13, 2006.</a:t>
            </a:r>
          </a:p>
          <a:p>
            <a:pPr lvl="1"/>
            <a:r>
              <a:rPr lang="pt-BR" dirty="0">
                <a:hlinkClick r:id="rId3"/>
              </a:rPr>
              <a:t>http://www.dsc.ufcg.edu.br/~hmg/disciplinas/graduacao/vc-2016.2/Rita-Tutorial-PDI.pdf</a:t>
            </a:r>
            <a:r>
              <a:rPr lang="pt-BR" dirty="0"/>
              <a:t> </a:t>
            </a:r>
            <a:endParaRPr lang="pt-BR" dirty="0" smtClean="0"/>
          </a:p>
          <a:p>
            <a:r>
              <a:rPr lang="en-US" dirty="0" smtClean="0"/>
              <a:t>Alan Peters. Lectures on Image Processing.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://archive.org/details/Lectures_on_Image_Processing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FIM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614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0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4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19410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811131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02061" y="746591"/>
            <a:ext cx="70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</a:t>
            </a:r>
            <a:r>
              <a:rPr lang="pt-BR" sz="1200" dirty="0" smtClean="0"/>
              <a:t>oluna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19931" y="24565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smtClean="0"/>
              <a:t>linha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31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linhas</a:t>
            </a:r>
          </a:p>
          <a:p>
            <a:r>
              <a:rPr lang="pt-BR" dirty="0" smtClean="0"/>
              <a:t>N colunas</a:t>
            </a:r>
          </a:p>
          <a:p>
            <a:r>
              <a:rPr lang="pt-BR" dirty="0" smtClean="0"/>
              <a:t>M × N pixels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19931" y="746591"/>
            <a:ext cx="98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origem (0, 0)</a:t>
            </a:r>
            <a:endParaRPr lang="pt-BR" sz="1200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3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40503</TotalTime>
  <Words>1030</Words>
  <Application>Microsoft Office PowerPoint</Application>
  <PresentationFormat>Apresentação na tela (16:9)</PresentationFormat>
  <Paragraphs>201</Paragraphs>
  <Slides>22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Aula 01 – Imagens digitais</vt:lpstr>
      <vt:lpstr>Roteiro</vt:lpstr>
      <vt:lpstr>A imagem digital</vt:lpstr>
      <vt:lpstr>A imagem digital</vt:lpstr>
      <vt:lpstr>A imagem digital</vt:lpstr>
      <vt:lpstr>A imagem digital</vt:lpstr>
      <vt:lpstr>A imagem digital</vt:lpstr>
      <vt:lpstr>A imagem digital</vt:lpstr>
      <vt:lpstr>A imagem digital</vt:lpstr>
      <vt:lpstr>Imagens coloridas - RGB</vt:lpstr>
      <vt:lpstr>Imagens coloridas - RGB</vt:lpstr>
      <vt:lpstr>Imagens coloridas - RGB</vt:lpstr>
      <vt:lpstr>Imagens coloridas - RGB</vt:lpstr>
      <vt:lpstr>Imagens coloridas - RGB</vt:lpstr>
      <vt:lpstr>O espaço de cores RGB</vt:lpstr>
      <vt:lpstr>Resolução espacial</vt:lpstr>
      <vt:lpstr>Resolução espacial</vt:lpstr>
      <vt:lpstr>Resolução de intensidade</vt:lpstr>
      <vt:lpstr>Resolução de intensidade</vt:lpstr>
      <vt:lpstr>Resolução de intensidade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308</cp:revision>
  <dcterms:created xsi:type="dcterms:W3CDTF">2020-06-26T12:40:46Z</dcterms:created>
  <dcterms:modified xsi:type="dcterms:W3CDTF">2022-09-16T14:06:22Z</dcterms:modified>
</cp:coreProperties>
</file>